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303" r:id="rId2"/>
    <p:sldId id="312" r:id="rId3"/>
    <p:sldId id="304" r:id="rId4"/>
    <p:sldId id="305" r:id="rId5"/>
    <p:sldId id="308" r:id="rId6"/>
    <p:sldId id="291" r:id="rId7"/>
    <p:sldId id="295" r:id="rId8"/>
    <p:sldId id="299" r:id="rId9"/>
    <p:sldId id="309" r:id="rId10"/>
    <p:sldId id="306" r:id="rId11"/>
    <p:sldId id="31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844"/>
    <a:srgbClr val="DD0B4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47E88E7-C404-43BF-88CB-585AD79F509E}">
  <a:tblStyle styleId="{C47E88E7-C404-43BF-88CB-585AD79F509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88" autoAdjust="0"/>
  </p:normalViewPr>
  <p:slideViewPr>
    <p:cSldViewPr>
      <p:cViewPr>
        <p:scale>
          <a:sx n="61" d="100"/>
          <a:sy n="61" d="100"/>
        </p:scale>
        <p:origin x="-3016" y="-9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333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MIND – Happiness Advantage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HEART – Hero’s Journey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COMMUNITY – Positive Genius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dirty="0" smtClean="0"/>
              <a:t>Tippek</a:t>
            </a:r>
            <a:r>
              <a:rPr lang="hu-HU" baseline="0" dirty="0" smtClean="0"/>
              <a:t> a kiválasztásban/toborzásban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58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dirty="0" smtClean="0"/>
              <a:t>Lehetséges kérdések:</a:t>
            </a:r>
          </a:p>
          <a:p>
            <a:pPr marL="0" lvl="0" indent="0">
              <a:buNone/>
            </a:pPr>
            <a:r>
              <a:rPr lang="hu-HU" dirty="0" smtClean="0"/>
              <a:t>1. </a:t>
            </a:r>
            <a:r>
              <a:rPr lang="hu-HU" sz="1000" dirty="0" smtClean="0"/>
              <a:t>Mit jelenthet ez toborzás/kiválasztásban?</a:t>
            </a:r>
          </a:p>
          <a:p>
            <a:r>
              <a:rPr lang="hu-HU" sz="1000" dirty="0" smtClean="0"/>
              <a:t>Olyan helyzetekről tud mesélni, ahol egy nehéz helyzetet pozitívvá tett, saját- és környezete javára alakított. </a:t>
            </a:r>
          </a:p>
          <a:p>
            <a:pPr lvl="1"/>
            <a:r>
              <a:rPr lang="hu-HU" sz="1000" dirty="0" smtClean="0"/>
              <a:t>Lehetséges kérdés: Meséljen olyan helyzetről az életében (magán, munka), amikor sikeressé tett egy nehéz helyzetet.</a:t>
            </a:r>
          </a:p>
          <a:p>
            <a:pPr lvl="1"/>
            <a:endParaRPr lang="hu-HU" sz="1000" dirty="0" smtClean="0"/>
          </a:p>
          <a:p>
            <a:pPr lvl="1"/>
            <a:endParaRPr lang="hu-HU" sz="1000" dirty="0" smtClean="0"/>
          </a:p>
          <a:p>
            <a:pPr marL="0" lvl="0" indent="0">
              <a:buNone/>
            </a:pPr>
            <a:r>
              <a:rPr lang="hu-HU" sz="1000" dirty="0" smtClean="0"/>
              <a:t>2. Mit jelenthet ez toborzás/kiválasztásban?</a:t>
            </a:r>
          </a:p>
          <a:p>
            <a:r>
              <a:rPr lang="hu-HU" sz="1000" dirty="0" smtClean="0"/>
              <a:t>A munkahelyen és az élet más területein is keresi az értelemteli helyzeteket, tevékenységeket.</a:t>
            </a:r>
          </a:p>
          <a:p>
            <a:pPr lvl="1"/>
            <a:r>
              <a:rPr lang="hu-HU" sz="1000" dirty="0" smtClean="0"/>
              <a:t>Lehetséges kérdés: Mi alapján értékel egy helyzetet? Milyen a munkahelyen túlmutató tevékenysége van? </a:t>
            </a:r>
            <a:endParaRPr lang="en-US" sz="1000" dirty="0" smtClean="0"/>
          </a:p>
          <a:p>
            <a:pPr lvl="1"/>
            <a:endParaRPr lang="hu-HU" sz="1000" dirty="0" smtClean="0"/>
          </a:p>
          <a:p>
            <a:pPr lvl="1"/>
            <a:endParaRPr lang="hu-HU" sz="1000" dirty="0" smtClean="0"/>
          </a:p>
          <a:p>
            <a:pPr marL="0" lvl="0" indent="0">
              <a:buNone/>
            </a:pPr>
            <a:r>
              <a:rPr lang="hu-HU" sz="1000" dirty="0" smtClean="0"/>
              <a:t>3. Mit jelenthet ez toborzás/kiválasztásban?</a:t>
            </a:r>
          </a:p>
          <a:p>
            <a:r>
              <a:rPr lang="hu-HU" sz="1000" dirty="0" smtClean="0"/>
              <a:t>Kis célokat</a:t>
            </a:r>
            <a:r>
              <a:rPr lang="hu-HU" sz="1000" baseline="0" dirty="0" smtClean="0"/>
              <a:t> tűz ki a nagy cél eléréséért és folyamatosan meghatározóak az értékei működésében.</a:t>
            </a:r>
            <a:endParaRPr lang="hu-HU" sz="1000" dirty="0" smtClean="0"/>
          </a:p>
          <a:p>
            <a:pPr lvl="1"/>
            <a:r>
              <a:rPr lang="hu-HU" sz="1000" dirty="0" smtClean="0"/>
              <a:t>Lehetséges kérdés: Milyen</a:t>
            </a:r>
            <a:r>
              <a:rPr lang="hu-HU" sz="1000" baseline="0" dirty="0" smtClean="0"/>
              <a:t> gyakorlata van egy-egy hosszabb távú céljának az elérésére. Milyen „mankókat” használ. </a:t>
            </a:r>
            <a:endParaRPr lang="hu-HU" sz="1000" dirty="0" smtClean="0"/>
          </a:p>
          <a:p>
            <a:pPr lvl="1"/>
            <a:endParaRPr lang="hu-HU" sz="1000" dirty="0" smtClean="0"/>
          </a:p>
          <a:p>
            <a:pPr marL="0" lvl="0" indent="0">
              <a:buNone/>
            </a:pPr>
            <a:r>
              <a:rPr lang="hu-HU" sz="1000" dirty="0" smtClean="0"/>
              <a:t>4. Mit jelenthet ez toborzás/kiválasztásban?</a:t>
            </a:r>
          </a:p>
          <a:p>
            <a:r>
              <a:rPr lang="hu-HU" sz="1000" dirty="0" smtClean="0"/>
              <a:t>Képes kizárni az életéből olyan tényezőket,</a:t>
            </a:r>
            <a:r>
              <a:rPr lang="hu-HU" sz="1000" baseline="0" dirty="0" smtClean="0"/>
              <a:t> melyek eltántorítják céljától.</a:t>
            </a:r>
            <a:endParaRPr lang="hu-HU" sz="1000" dirty="0" smtClean="0"/>
          </a:p>
          <a:p>
            <a:pPr lvl="1"/>
            <a:r>
              <a:rPr lang="hu-HU" sz="1000" dirty="0" smtClean="0"/>
              <a:t>Lehetséges kérdés: Meséljen olyan dolgokról, amik nagyon csábítóak, szívesen csinálná, mégsem teszi.</a:t>
            </a:r>
            <a:r>
              <a:rPr lang="hu-HU" sz="1000" baseline="0" dirty="0" smtClean="0"/>
              <a:t> Mi az a tényező, amiért új feladatba, tevékenységbe kezd?</a:t>
            </a:r>
            <a:endParaRPr lang="hu-HU" sz="1000" dirty="0" smtClean="0"/>
          </a:p>
          <a:p>
            <a:pPr lvl="1"/>
            <a:endParaRPr lang="hu-HU" sz="1000" dirty="0" smtClean="0"/>
          </a:p>
          <a:p>
            <a:pPr marL="0" lvl="0" indent="0">
              <a:buNone/>
            </a:pPr>
            <a:r>
              <a:rPr lang="hu-HU" sz="1000" dirty="0" smtClean="0"/>
              <a:t>5. Mit jelenthet ez toborzás/kiválasztásban?</a:t>
            </a:r>
          </a:p>
          <a:p>
            <a:r>
              <a:rPr lang="hu-HU" sz="1000" dirty="0" smtClean="0"/>
              <a:t>Vannak olyan munkahelyi</a:t>
            </a:r>
            <a:r>
              <a:rPr lang="hu-HU" sz="1000" baseline="0" dirty="0" smtClean="0"/>
              <a:t> feladaton túlmutató tevékenységei, melyekkel hat a környezetére.</a:t>
            </a:r>
            <a:endParaRPr lang="hu-HU" sz="1000" dirty="0" smtClean="0"/>
          </a:p>
          <a:p>
            <a:pPr lvl="1"/>
            <a:r>
              <a:rPr lang="hu-HU" sz="1000" dirty="0" smtClean="0"/>
              <a:t>Lehetséges kérdés: Mivel foglalkozik</a:t>
            </a:r>
            <a:r>
              <a:rPr lang="hu-HU" sz="1000" baseline="0" dirty="0" smtClean="0"/>
              <a:t> a munkáján túlmenően? Mi energizálja? Hogy éri el, hogy társai kövessék?</a:t>
            </a:r>
            <a:endParaRPr lang="hu-HU" sz="1000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19100" y="-1581150"/>
            <a:ext cx="8305799" cy="8305799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00425" y="-196925"/>
            <a:ext cx="741599" cy="741599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41750" y="4449750"/>
            <a:ext cx="397499" cy="397499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-164200" y="4277700"/>
            <a:ext cx="741599" cy="741599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568725" y="4717500"/>
            <a:ext cx="508499" cy="5084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077475" y="224125"/>
            <a:ext cx="304799" cy="304799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8553248" y="328373"/>
            <a:ext cx="585599" cy="585599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00425" y="3830625"/>
            <a:ext cx="304799" cy="3047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399" cy="3375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723372" y="1550150"/>
            <a:ext cx="1700399" cy="3375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6510870" y="1550150"/>
            <a:ext cx="1700399" cy="3375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016475" y="2981600"/>
            <a:ext cx="440399" cy="440399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059425" y="1112475"/>
            <a:ext cx="304799" cy="30479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546800" y="608625"/>
            <a:ext cx="397499" cy="397499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8211275" y="1152650"/>
            <a:ext cx="397499" cy="39749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599600" y="-275250"/>
            <a:ext cx="741599" cy="741599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016475" y="4091700"/>
            <a:ext cx="1207799" cy="1207799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1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752750" y="3465100"/>
            <a:ext cx="2284199" cy="2284199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76550" y="4217275"/>
            <a:ext cx="1207799" cy="1207799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244625" y="2541950"/>
            <a:ext cx="304799" cy="3047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13975" y="695900"/>
            <a:ext cx="871499" cy="871499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144200" y="2698575"/>
            <a:ext cx="893699" cy="893699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935875" y="1525757"/>
            <a:ext cx="5275499" cy="2786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88725" y="2338650"/>
            <a:ext cx="811199" cy="811199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53675" y="4149950"/>
            <a:ext cx="1207799" cy="1207799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38575" y="2993025"/>
            <a:ext cx="304799" cy="3047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839500" y="1019775"/>
            <a:ext cx="397499" cy="3974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295350" y="-321125"/>
            <a:ext cx="741599" cy="741599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935877" y="909051"/>
            <a:ext cx="5275499" cy="641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5650848" y="1550150"/>
            <a:ext cx="2560500" cy="337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177052" y="657476"/>
            <a:ext cx="846899" cy="846899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87650" y="4142301"/>
            <a:ext cx="1207799" cy="1207799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172526" y="1696951"/>
            <a:ext cx="304799" cy="3047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7515502" y="-72499"/>
            <a:ext cx="397499" cy="397499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8651502" y="1030851"/>
            <a:ext cx="304799" cy="304799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8097902" y="167451"/>
            <a:ext cx="741599" cy="741599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-205625" y="2347726"/>
            <a:ext cx="2040599" cy="2040599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8532602" y="911951"/>
            <a:ext cx="542699" cy="542699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94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935875" y="1525757"/>
            <a:ext cx="5275499" cy="27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A1BECC"/>
              </a:buClr>
              <a:buSzPct val="1000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A1BECC"/>
              </a:buClr>
              <a:buSzPct val="1000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A1BECC"/>
              </a:buClr>
              <a:buSzPct val="1000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mages.huffingtonpost.com/2015-02-25-NewValueProposition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ld.inhiro.com/wp-content/uploads/2015/02/pizzaseo_office.png" TargetMode="Externa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199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dirty="0" smtClean="0"/>
              <a:t>Happiness Journey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4000" dirty="0" smtClean="0"/>
              <a:t>Pozitív </a:t>
            </a:r>
            <a:r>
              <a:rPr lang="hu-HU" sz="4000" dirty="0" smtClean="0"/>
              <a:t>Toborzás, kiválasztás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515807"/>
            <a:ext cx="1584176" cy="62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8974" b="14751"/>
          <a:stretch>
            <a:fillRect/>
          </a:stretch>
        </p:blipFill>
        <p:spPr bwMode="auto">
          <a:xfrm>
            <a:off x="827584" y="915566"/>
            <a:ext cx="7505402" cy="317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268"/>
          <p:cNvSpPr txBox="1">
            <a:spLocks/>
          </p:cNvSpPr>
          <p:nvPr/>
        </p:nvSpPr>
        <p:spPr>
          <a:xfrm>
            <a:off x="1259632" y="154550"/>
            <a:ext cx="7030238" cy="64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ct val="100000"/>
              <a:buFont typeface="Nixie One"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Tw Cen MT" pitchFamily="34" charset="-18"/>
                <a:ea typeface="Nixie One"/>
                <a:cs typeface="Nixie One"/>
                <a:sym typeface="Nixie One"/>
              </a:rPr>
              <a:t>LEGYEN OLYAN A HIRDETÉSED!</a:t>
            </a:r>
            <a:endParaRPr kumimoji="0" lang="en" sz="3600" b="0" i="0" u="none" strike="noStrike" kern="0" cap="none" spc="0" normalizeH="0" baseline="0" noProof="0" dirty="0">
              <a:ln>
                <a:noFill/>
              </a:ln>
              <a:solidFill>
                <a:srgbClr val="617A86"/>
              </a:solidFill>
              <a:effectLst/>
              <a:uLnTx/>
              <a:uFillTx/>
              <a:latin typeface="Tw Cen MT" pitchFamily="34" charset="-18"/>
              <a:ea typeface="Nixie One"/>
              <a:cs typeface="Nixie One"/>
              <a:sym typeface="Nixie On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824" y="4515807"/>
            <a:ext cx="1584176" cy="62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954" y="4608353"/>
            <a:ext cx="1584176" cy="627693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403225"/>
            <a:ext cx="6502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652120" y="77155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itchFamily="34" charset="-18"/>
              </a:rPr>
              <a:t>MINTAFELADAT</a:t>
            </a:r>
            <a:endParaRPr lang="hu-HU" sz="2000" dirty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771800" y="62753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itchFamily="34" charset="-18"/>
              </a:rPr>
              <a:t>4 INTERJÚ - 86%</a:t>
            </a:r>
            <a:endParaRPr lang="hu-HU" sz="2000" dirty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24128" y="192367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itchFamily="34" charset="-18"/>
              </a:rPr>
              <a:t>TANULÁSI KÉPESSÉG MÉRÉSE</a:t>
            </a:r>
            <a:endParaRPr lang="hu-HU" sz="2000" dirty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52120" y="321982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itchFamily="34" charset="-18"/>
              </a:rPr>
              <a:t>KÍVÁNCSISÁG MÉRÉSE</a:t>
            </a:r>
            <a:endParaRPr lang="hu-HU" sz="2000" dirty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475656" y="141962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itchFamily="34" charset="-18"/>
              </a:rPr>
              <a:t>TÖBB HELYSZÍN – TÖBB TAPASZTALAT</a:t>
            </a:r>
            <a:endParaRPr lang="hu-HU" sz="2000" dirty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47664" y="285978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itchFamily="34" charset="-18"/>
              </a:rPr>
              <a:t>SWAN </a:t>
            </a:r>
            <a:endParaRPr lang="hu-HU" sz="2000" dirty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979712" y="401191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itchFamily="34" charset="-18"/>
              </a:rPr>
              <a:t>360° </a:t>
            </a:r>
            <a:endParaRPr lang="hu-HU" sz="2000" dirty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211960" y="422793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itchFamily="34" charset="-18"/>
              </a:rPr>
              <a:t>VÁLASZOK MINŐSÉGE </a:t>
            </a:r>
            <a:endParaRPr lang="hu-HU" sz="2000" dirty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547664" y="357986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itchFamily="34" charset="-18"/>
              </a:rPr>
              <a:t>X-SPOTOK </a:t>
            </a:r>
            <a:endParaRPr lang="hu-HU" sz="2000" dirty="0">
              <a:solidFill>
                <a:schemeClr val="bg1"/>
              </a:solidFill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0"/>
            <a:ext cx="5271448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824" y="4515807"/>
            <a:ext cx="1584176" cy="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4355976" cy="5143500"/>
          </a:xfrm>
          <a:prstGeom prst="rect">
            <a:avLst/>
          </a:prstGeom>
          <a:solidFill>
            <a:srgbClr val="DD0B47"/>
          </a:solidFill>
          <a:ln>
            <a:solidFill>
              <a:srgbClr val="D01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779662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Tw Cen MT" pitchFamily="34" charset="-18"/>
              </a:rPr>
              <a:t>HAPPINESS JOURNEY</a:t>
            </a:r>
            <a:endParaRPr lang="hu-HU" sz="4400" dirty="0">
              <a:solidFill>
                <a:schemeClr val="bg1"/>
              </a:solidFill>
              <a:latin typeface="Tw Cen MT" pitchFamily="34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824" y="4515807"/>
            <a:ext cx="1584176" cy="62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427984" y="1585851"/>
            <a:ext cx="4392488" cy="27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hu-HU" dirty="0" err="1" smtClean="0">
                <a:latin typeface="Tw Cen MT" pitchFamily="34" charset="-18"/>
              </a:rPr>
              <a:t>Employee</a:t>
            </a:r>
            <a:r>
              <a:rPr lang="hu-HU" dirty="0" smtClean="0">
                <a:latin typeface="Tw Cen MT" pitchFamily="34" charset="-18"/>
              </a:rPr>
              <a:t> </a:t>
            </a:r>
            <a:r>
              <a:rPr lang="hu-HU" dirty="0" err="1" smtClean="0">
                <a:latin typeface="Tw Cen MT" pitchFamily="34" charset="-18"/>
              </a:rPr>
              <a:t>Experience</a:t>
            </a:r>
            <a:r>
              <a:rPr lang="hu-HU" dirty="0" smtClean="0">
                <a:latin typeface="Tw Cen MT" pitchFamily="34" charset="-18"/>
              </a:rPr>
              <a:t> vezető</a:t>
            </a:r>
          </a:p>
          <a:p>
            <a:pPr marL="457200" lvl="0" indent="-228600"/>
            <a:r>
              <a:rPr lang="hu-HU" dirty="0" err="1" smtClean="0">
                <a:latin typeface="Tw Cen MT" pitchFamily="34" charset="-18"/>
              </a:rPr>
              <a:t>Agile</a:t>
            </a:r>
            <a:r>
              <a:rPr lang="hu-HU" dirty="0" smtClean="0">
                <a:latin typeface="Tw Cen MT" pitchFamily="34" charset="-18"/>
              </a:rPr>
              <a:t> </a:t>
            </a:r>
            <a:r>
              <a:rPr lang="hu-HU" dirty="0" err="1" smtClean="0">
                <a:latin typeface="Tw Cen MT" pitchFamily="34" charset="-18"/>
              </a:rPr>
              <a:t>recruiting</a:t>
            </a:r>
            <a:r>
              <a:rPr lang="hu-HU" dirty="0" smtClean="0">
                <a:latin typeface="Tw Cen MT" pitchFamily="34" charset="-18"/>
              </a:rPr>
              <a:t> </a:t>
            </a:r>
            <a:r>
              <a:rPr lang="hu-HU" dirty="0" err="1" smtClean="0">
                <a:latin typeface="Tw Cen MT" pitchFamily="34" charset="-18"/>
              </a:rPr>
              <a:t>scrum</a:t>
            </a:r>
            <a:r>
              <a:rPr lang="hu-HU" dirty="0" smtClean="0">
                <a:latin typeface="Tw Cen MT" pitchFamily="34" charset="-18"/>
              </a:rPr>
              <a:t> </a:t>
            </a:r>
            <a:r>
              <a:rPr lang="hu-HU" dirty="0" err="1" smtClean="0">
                <a:latin typeface="Tw Cen MT" pitchFamily="34" charset="-18"/>
              </a:rPr>
              <a:t>master</a:t>
            </a:r>
            <a:endParaRPr lang="en" dirty="0">
              <a:latin typeface="Tw Cen MT" pitchFamily="34" charset="-18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hu-HU" dirty="0" smtClean="0">
                <a:latin typeface="Tw Cen MT" pitchFamily="34" charset="-18"/>
              </a:rPr>
              <a:t>Digitális profil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u-HU" dirty="0" err="1" smtClean="0">
                <a:latin typeface="Tw Cen MT" pitchFamily="34" charset="-18"/>
              </a:rPr>
              <a:t>Carrier</a:t>
            </a:r>
            <a:r>
              <a:rPr lang="hu-HU" dirty="0" smtClean="0">
                <a:latin typeface="Tw Cen MT" pitchFamily="34" charset="-18"/>
              </a:rPr>
              <a:t> </a:t>
            </a:r>
            <a:r>
              <a:rPr lang="hu-HU" dirty="0" err="1" smtClean="0">
                <a:latin typeface="Tw Cen MT" pitchFamily="34" charset="-18"/>
              </a:rPr>
              <a:t>mobility</a:t>
            </a:r>
            <a:r>
              <a:rPr lang="hu-HU" dirty="0" smtClean="0">
                <a:latin typeface="Tw Cen MT" pitchFamily="34" charset="-18"/>
              </a:rPr>
              <a:t> </a:t>
            </a:r>
            <a:r>
              <a:rPr lang="hu-HU" dirty="0" err="1" smtClean="0">
                <a:latin typeface="Tw Cen MT" pitchFamily="34" charset="-18"/>
              </a:rPr>
              <a:t>platforms</a:t>
            </a:r>
            <a:endParaRPr lang="hu-HU" dirty="0" smtClean="0">
              <a:latin typeface="Tw Cen MT" pitchFamily="34" charset="-18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hu-HU" dirty="0" err="1" smtClean="0">
                <a:latin typeface="Tw Cen MT" pitchFamily="34" charset="-18"/>
              </a:rPr>
              <a:t>Employee</a:t>
            </a:r>
            <a:r>
              <a:rPr lang="hu-HU" dirty="0" smtClean="0">
                <a:latin typeface="Tw Cen MT" pitchFamily="34" charset="-18"/>
              </a:rPr>
              <a:t> </a:t>
            </a:r>
            <a:r>
              <a:rPr lang="hu-HU" dirty="0" err="1" smtClean="0">
                <a:latin typeface="Tw Cen MT" pitchFamily="34" charset="-18"/>
              </a:rPr>
              <a:t>Value</a:t>
            </a:r>
            <a:r>
              <a:rPr lang="hu-HU" dirty="0" smtClean="0">
                <a:latin typeface="Tw Cen MT" pitchFamily="34" charset="-18"/>
              </a:rPr>
              <a:t>  </a:t>
            </a:r>
            <a:r>
              <a:rPr lang="hu-HU" dirty="0" err="1" smtClean="0">
                <a:latin typeface="Tw Cen MT" pitchFamily="34" charset="-18"/>
              </a:rPr>
              <a:t>Proposition</a:t>
            </a:r>
            <a:endParaRPr lang="en" dirty="0">
              <a:latin typeface="Tw Cen MT" pitchFamily="34" charset="-18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Tw Cen MT" pitchFamily="34" charset="-18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4355976" cy="51435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15616" y="2090341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  <a:latin typeface="Tw Cen MT" pitchFamily="34" charset="-18"/>
              </a:rPr>
              <a:t>TRENDS</a:t>
            </a:r>
            <a:endParaRPr lang="hu-HU" sz="4400" dirty="0">
              <a:solidFill>
                <a:schemeClr val="bg1"/>
              </a:solidFill>
              <a:latin typeface="Tw Cen MT" pitchFamily="34" charset="-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824" y="4515807"/>
            <a:ext cx="1584176" cy="62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15-02-25-NewValueProposi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078" y="447226"/>
            <a:ext cx="4565154" cy="421275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331640" y="4434130"/>
            <a:ext cx="334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latin typeface="Tw Cen MT" pitchFamily="34" charset="-18"/>
              </a:rPr>
              <a:t>http://www.huffingtonpost.com/anne-loehr/the-future-of-work-creati_b_6753956.html</a:t>
            </a:r>
            <a:endParaRPr lang="hu-HU" dirty="0">
              <a:solidFill>
                <a:schemeClr val="accent1"/>
              </a:solidFill>
              <a:latin typeface="Tw Cen MT" pitchFamily="34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824" y="4515807"/>
            <a:ext cx="1584176" cy="62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499" cy="64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u-HU" sz="3600" dirty="0" smtClean="0">
                <a:latin typeface="Tw Cen MT" pitchFamily="34" charset="-18"/>
              </a:rPr>
              <a:t>Viselkedésminták</a:t>
            </a:r>
            <a:endParaRPr lang="en" sz="3600" dirty="0">
              <a:latin typeface="Tw Cen MT" pitchFamily="34" charset="-18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722112" y="880116"/>
            <a:ext cx="5699772" cy="3635850"/>
            <a:chOff x="1722112" y="1507650"/>
            <a:chExt cx="5699772" cy="3635850"/>
          </a:xfrm>
        </p:grpSpPr>
        <p:sp>
          <p:nvSpPr>
            <p:cNvPr id="7" name="Shape 267"/>
            <p:cNvSpPr/>
            <p:nvPr/>
          </p:nvSpPr>
          <p:spPr>
            <a:xfrm>
              <a:off x="2555776" y="3015301"/>
              <a:ext cx="2128199" cy="2128199"/>
            </a:xfrm>
            <a:prstGeom prst="ellipse">
              <a:avLst/>
            </a:prstGeom>
            <a:solidFill>
              <a:srgbClr val="0070C0">
                <a:alpha val="86670"/>
              </a:srgbClr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/>
              <a:r>
                <a:rPr lang="hu-HU" sz="2000" dirty="0" smtClean="0">
                  <a:solidFill>
                    <a:srgbClr val="FFFFFF"/>
                  </a:solidFill>
                  <a:latin typeface="Tw Cen MT" pitchFamily="34" charset="-18"/>
                  <a:ea typeface="Varela Round"/>
                  <a:cs typeface="Varela Round"/>
                  <a:sym typeface="Varela Round"/>
                </a:rPr>
                <a:t>Kíváncsi</a:t>
              </a:r>
              <a:endParaRPr lang="en" sz="2000" dirty="0">
                <a:solidFill>
                  <a:srgbClr val="FFFFFF"/>
                </a:solidFill>
                <a:latin typeface="Tw Cen MT" pitchFamily="34" charset="-18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" name="Shape 267"/>
            <p:cNvSpPr/>
            <p:nvPr/>
          </p:nvSpPr>
          <p:spPr>
            <a:xfrm>
              <a:off x="4355976" y="2983260"/>
              <a:ext cx="2128199" cy="2128199"/>
            </a:xfrm>
            <a:prstGeom prst="ellipse">
              <a:avLst/>
            </a:prstGeom>
            <a:solidFill>
              <a:srgbClr val="92D050">
                <a:alpha val="86670"/>
              </a:srgbClr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hu-HU" sz="2000" dirty="0" smtClean="0">
                  <a:solidFill>
                    <a:srgbClr val="FFFFFF"/>
                  </a:solidFill>
                  <a:latin typeface="Tw Cen MT" pitchFamily="34" charset="-18"/>
                  <a:ea typeface="Varela Round"/>
                  <a:cs typeface="Varela Round"/>
                  <a:sym typeface="Varela Round"/>
                </a:rPr>
                <a:t>Energizálja a környezetét</a:t>
              </a:r>
              <a:endParaRPr lang="en" sz="2000" dirty="0">
                <a:solidFill>
                  <a:srgbClr val="FFFFFF"/>
                </a:solidFill>
                <a:latin typeface="Tw Cen MT" pitchFamily="34" charset="-18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1722112" y="1507650"/>
              <a:ext cx="2128199" cy="2128199"/>
            </a:xfrm>
            <a:prstGeom prst="ellipse">
              <a:avLst/>
            </a:prstGeom>
            <a:solidFill>
              <a:srgbClr val="F8BB00">
                <a:alpha val="86670"/>
              </a:srgbClr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hu-HU" sz="2000" dirty="0" smtClean="0">
                  <a:solidFill>
                    <a:srgbClr val="FFFFFF"/>
                  </a:solidFill>
                  <a:latin typeface="Tw Cen MT" pitchFamily="34" charset="-18"/>
                  <a:ea typeface="Varela Round"/>
                  <a:cs typeface="Varela Round"/>
                  <a:sym typeface="Varela Round"/>
                </a:rPr>
                <a:t>Energikus, </a:t>
              </a:r>
              <a:r>
                <a:rPr lang="hu-HU" sz="2000" dirty="0" err="1" smtClean="0">
                  <a:solidFill>
                    <a:srgbClr val="FFFFFF"/>
                  </a:solidFill>
                  <a:latin typeface="Tw Cen MT" pitchFamily="34" charset="-18"/>
                  <a:ea typeface="Varela Round"/>
                  <a:cs typeface="Varela Round"/>
                  <a:sym typeface="Varela Round"/>
                </a:rPr>
                <a:t>önbizalom-mal</a:t>
              </a:r>
              <a:r>
                <a:rPr lang="hu-HU" sz="2000" dirty="0" smtClean="0">
                  <a:solidFill>
                    <a:srgbClr val="FFFFFF"/>
                  </a:solidFill>
                  <a:latin typeface="Tw Cen MT" pitchFamily="34" charset="-18"/>
                  <a:ea typeface="Varela Round"/>
                  <a:cs typeface="Varela Round"/>
                  <a:sym typeface="Varela Round"/>
                </a:rPr>
                <a:t> teli</a:t>
              </a:r>
              <a:endParaRPr lang="en" sz="2000" dirty="0">
                <a:solidFill>
                  <a:srgbClr val="FFFFFF"/>
                </a:solidFill>
                <a:latin typeface="Tw Cen MT" pitchFamily="34" charset="-18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5293685" y="1507650"/>
              <a:ext cx="2128199" cy="2128199"/>
            </a:xfrm>
            <a:prstGeom prst="ellipse">
              <a:avLst/>
            </a:prstGeom>
            <a:solidFill>
              <a:srgbClr val="E8004C">
                <a:alpha val="86670"/>
              </a:srgbClr>
            </a:solidFill>
            <a:ln w="9525" cap="flat" cmpd="sng">
              <a:solidFill>
                <a:srgbClr val="DD0B4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hu-HU" sz="2000" dirty="0" smtClean="0">
                  <a:solidFill>
                    <a:srgbClr val="FFFFFF"/>
                  </a:solidFill>
                  <a:latin typeface="Tw Cen MT" pitchFamily="34" charset="-18"/>
                  <a:ea typeface="Varela Round"/>
                  <a:cs typeface="Varela Round"/>
                  <a:sym typeface="Varela Round"/>
                </a:rPr>
                <a:t>Struktúrát hoz létre, ha kell</a:t>
              </a:r>
              <a:endParaRPr lang="en" sz="2000" dirty="0">
                <a:solidFill>
                  <a:srgbClr val="FFFFFF"/>
                </a:solidFill>
                <a:latin typeface="Tw Cen MT" pitchFamily="34" charset="-18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3507898" y="1507650"/>
              <a:ext cx="2128199" cy="2128199"/>
            </a:xfrm>
            <a:prstGeom prst="ellipse">
              <a:avLst/>
            </a:prstGeom>
            <a:solidFill>
              <a:srgbClr val="ED4A00">
                <a:alpha val="86670"/>
              </a:srgbClr>
            </a:solidFill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hu-HU" sz="2000" dirty="0" smtClean="0">
                  <a:solidFill>
                    <a:srgbClr val="FFFFFF"/>
                  </a:solidFill>
                  <a:latin typeface="Tw Cen MT" pitchFamily="34" charset="-18"/>
                  <a:ea typeface="Varela Round"/>
                  <a:cs typeface="Varela Round"/>
                  <a:sym typeface="Varela Round"/>
                </a:rPr>
                <a:t>Távlatokban gondolkodik, gyorsan dönt</a:t>
              </a:r>
              <a:endParaRPr lang="en" sz="2000" dirty="0">
                <a:solidFill>
                  <a:srgbClr val="FFFFFF"/>
                </a:solidFill>
                <a:latin typeface="Tw Cen MT" pitchFamily="34" charset="-18"/>
                <a:ea typeface="Varela Round"/>
                <a:cs typeface="Varela Round"/>
                <a:sym typeface="Varela Round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824" y="4515807"/>
            <a:ext cx="1584176" cy="62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627534"/>
            <a:ext cx="5760640" cy="641099"/>
          </a:xfrm>
        </p:spPr>
        <p:txBody>
          <a:bodyPr/>
          <a:lstStyle/>
          <a:p>
            <a:pPr algn="ctr"/>
            <a:r>
              <a:rPr lang="en-US" sz="2800" dirty="0" err="1" smtClean="0">
                <a:latin typeface="Tw Cen MT" pitchFamily="34" charset="-18"/>
              </a:rPr>
              <a:t>Miről</a:t>
            </a:r>
            <a:r>
              <a:rPr lang="en-US" sz="2800" dirty="0" smtClean="0">
                <a:latin typeface="Tw Cen MT" pitchFamily="34" charset="-18"/>
              </a:rPr>
              <a:t> ism</a:t>
            </a:r>
            <a:r>
              <a:rPr lang="hu-HU" sz="2800" dirty="0" err="1" smtClean="0">
                <a:latin typeface="Tw Cen MT" pitchFamily="34" charset="-18"/>
              </a:rPr>
              <a:t>er</a:t>
            </a:r>
            <a:r>
              <a:rPr lang="en-US" sz="2800" dirty="0" err="1" smtClean="0">
                <a:latin typeface="Tw Cen MT" pitchFamily="34" charset="-18"/>
              </a:rPr>
              <a:t>jük</a:t>
            </a:r>
            <a:r>
              <a:rPr lang="en-US" sz="2800" dirty="0" smtClean="0">
                <a:latin typeface="Tw Cen MT" pitchFamily="34" charset="-18"/>
              </a:rPr>
              <a:t> </a:t>
            </a:r>
            <a:r>
              <a:rPr lang="en-US" sz="2800" dirty="0" err="1" smtClean="0">
                <a:latin typeface="Tw Cen MT" pitchFamily="34" charset="-18"/>
              </a:rPr>
              <a:t>fel</a:t>
            </a:r>
            <a:r>
              <a:rPr lang="en-US" sz="2800" dirty="0" smtClean="0">
                <a:latin typeface="Tw Cen MT" pitchFamily="34" charset="-18"/>
              </a:rPr>
              <a:t> a </a:t>
            </a:r>
            <a:r>
              <a:rPr lang="en-US" sz="2800" dirty="0" err="1" smtClean="0">
                <a:latin typeface="Tw Cen MT" pitchFamily="34" charset="-18"/>
              </a:rPr>
              <a:t>Pozitív</a:t>
            </a:r>
            <a:r>
              <a:rPr lang="en-US" sz="2800" dirty="0" smtClean="0">
                <a:latin typeface="Tw Cen MT" pitchFamily="34" charset="-18"/>
              </a:rPr>
              <a:t> </a:t>
            </a:r>
            <a:r>
              <a:rPr lang="en-US" sz="2800" dirty="0" err="1" smtClean="0">
                <a:latin typeface="Tw Cen MT" pitchFamily="34" charset="-18"/>
              </a:rPr>
              <a:t>Géniuszokat</a:t>
            </a:r>
            <a:r>
              <a:rPr lang="en-US" sz="2800" dirty="0" smtClean="0">
                <a:latin typeface="Tw Cen MT" pitchFamily="34" charset="-18"/>
              </a:rPr>
              <a:t>?</a:t>
            </a:r>
            <a:endParaRPr lang="en-US" sz="2800" dirty="0">
              <a:latin typeface="Tw Cen MT" pitchFamily="34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3808" y="1419622"/>
            <a:ext cx="6300192" cy="3375600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Nyitott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mások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elképzeléseire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,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mások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történeteire</a:t>
            </a: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Tw Cen MT" pitchFamily="34" charset="-18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Pontosan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látja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,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melyek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azok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a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vezetői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és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kulturális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értékek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, am</a:t>
            </a:r>
            <a:r>
              <a:rPr lang="hu-HU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elyek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mentén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megéli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a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mindennapokat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,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vezeti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a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szervezetet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.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Személyes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értékrendje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, a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számára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fontos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dolgok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transzparensek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,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és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irányt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mutatnak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a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környezetében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lévőknek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is.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Azzal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foglalkozik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,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amit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célul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kitűzött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,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arra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fókuszál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,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amiben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jó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. N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em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a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vetélytársak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lépéseit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figyeli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.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Közvetíti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az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  <a:latin typeface="Tw Cen MT" pitchFamily="34" charset="-18"/>
              </a:rPr>
              <a:t>értékrendjét</a:t>
            </a: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Tw Cen MT" pitchFamily="34" charset="-18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Tw Cen MT" pitchFamily="34" charset="-18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Tw Cen MT" pitchFamily="34" charset="-18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Tw Cen MT" pitchFamily="34" charset="-18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Tw Cen MT" pitchFamily="34" charset="-18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Tw Cen MT" pitchFamily="34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824" y="4515807"/>
            <a:ext cx="1584176" cy="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910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499" cy="64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u-HU" sz="2800" dirty="0" smtClean="0">
                <a:latin typeface="Tw Cen MT" pitchFamily="34" charset="-18"/>
              </a:rPr>
              <a:t>TOBORZÁS, KIVÁLASZTÁS</a:t>
            </a:r>
            <a:endParaRPr lang="en" sz="2800" dirty="0">
              <a:latin typeface="Tw Cen MT" pitchFamily="34" charset="-18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722112" y="843558"/>
            <a:ext cx="5699772" cy="3960440"/>
            <a:chOff x="1722112" y="1471092"/>
            <a:chExt cx="5699772" cy="3960440"/>
          </a:xfrm>
        </p:grpSpPr>
        <p:sp>
          <p:nvSpPr>
            <p:cNvPr id="266" name="Shape 266"/>
            <p:cNvSpPr/>
            <p:nvPr/>
          </p:nvSpPr>
          <p:spPr>
            <a:xfrm>
              <a:off x="1722112" y="1507650"/>
              <a:ext cx="2128199" cy="2128199"/>
            </a:xfrm>
            <a:prstGeom prst="ellipse">
              <a:avLst/>
            </a:prstGeom>
            <a:solidFill>
              <a:srgbClr val="F8BB00">
                <a:alpha val="86670"/>
              </a:srgbClr>
            </a:solidFill>
            <a:ln w="635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err="1" smtClean="0">
                  <a:solidFill>
                    <a:schemeClr val="bg1"/>
                  </a:solidFill>
                  <a:latin typeface="Tw Cen MT" pitchFamily="34" charset="-18"/>
                </a:rPr>
                <a:t>Képes</a:t>
              </a:r>
              <a:r>
                <a:rPr lang="en-US" dirty="0" smtClean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a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számukra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legelőnyösebb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valóságot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meglátni</a:t>
              </a:r>
              <a:endParaRPr lang="en" dirty="0">
                <a:solidFill>
                  <a:schemeClr val="bg1"/>
                </a:solidFill>
                <a:latin typeface="Tw Cen MT" pitchFamily="34" charset="-18"/>
                <a:sym typeface="Varela Round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5293685" y="1507650"/>
              <a:ext cx="2128199" cy="2128199"/>
            </a:xfrm>
            <a:prstGeom prst="ellipse">
              <a:avLst/>
            </a:prstGeom>
            <a:solidFill>
              <a:srgbClr val="E8004C">
                <a:alpha val="86670"/>
              </a:srgbClr>
            </a:solidFill>
            <a:ln w="9525" cap="flat" cmpd="sng">
              <a:solidFill>
                <a:srgbClr val="D018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Képes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értelmet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találni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a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munkájában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az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életében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endParaRPr lang="en" b="1" dirty="0">
                <a:solidFill>
                  <a:schemeClr val="bg1"/>
                </a:solidFill>
                <a:latin typeface="Tw Cen MT" pitchFamily="34" charset="-18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3563888" y="1471092"/>
              <a:ext cx="2128199" cy="2128199"/>
            </a:xfrm>
            <a:prstGeom prst="ellipse">
              <a:avLst/>
            </a:prstGeom>
            <a:solidFill>
              <a:srgbClr val="ED4A00">
                <a:alpha val="86670"/>
              </a:srgbClr>
            </a:solidFill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Képes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hu-HU" dirty="0">
                  <a:solidFill>
                    <a:schemeClr val="bg1"/>
                  </a:solidFill>
                  <a:latin typeface="Tw Cen MT" pitchFamily="34" charset="-18"/>
                </a:rPr>
                <a:t>a problémákat mélyebb és szélesebb látószögből, más szemüvegen keresztül is vizsgálni</a:t>
              </a:r>
              <a:endParaRPr lang="en" dirty="0">
                <a:solidFill>
                  <a:schemeClr val="bg1"/>
                </a:solidFill>
                <a:latin typeface="Tw Cen MT" pitchFamily="34" charset="-18"/>
                <a:sym typeface="Varela Round"/>
              </a:endParaRPr>
            </a:p>
          </p:txBody>
        </p:sp>
        <p:sp>
          <p:nvSpPr>
            <p:cNvPr id="6" name="Shape 267"/>
            <p:cNvSpPr/>
            <p:nvPr/>
          </p:nvSpPr>
          <p:spPr>
            <a:xfrm>
              <a:off x="4427984" y="3303333"/>
              <a:ext cx="2128199" cy="2128199"/>
            </a:xfrm>
            <a:prstGeom prst="ellipse">
              <a:avLst/>
            </a:prstGeom>
            <a:solidFill>
              <a:srgbClr val="92D050">
                <a:alpha val="86670"/>
              </a:srgbClr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Képes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energizálni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környezetét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átadni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értékrendjét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és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másokat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is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arra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ösztönöz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hogy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erősítsék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a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pozitív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kultúrát</a:t>
              </a:r>
              <a:endParaRPr lang="en" dirty="0">
                <a:solidFill>
                  <a:schemeClr val="bg1"/>
                </a:solidFill>
                <a:latin typeface="Tw Cen MT" pitchFamily="34" charset="-18"/>
                <a:sym typeface="Varela Round"/>
              </a:endParaRPr>
            </a:p>
          </p:txBody>
        </p:sp>
        <p:sp>
          <p:nvSpPr>
            <p:cNvPr id="7" name="Shape 267"/>
            <p:cNvSpPr/>
            <p:nvPr/>
          </p:nvSpPr>
          <p:spPr>
            <a:xfrm>
              <a:off x="2555776" y="3199284"/>
              <a:ext cx="2128199" cy="2128199"/>
            </a:xfrm>
            <a:prstGeom prst="ellipse">
              <a:avLst/>
            </a:prstGeom>
            <a:solidFill>
              <a:srgbClr val="0070C0">
                <a:alpha val="86670"/>
              </a:srgbClr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Képes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a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siker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eléréséhez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“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kapaszkodókat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”,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mérföldköveket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vagy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értékjelzőket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itchFamily="34" charset="-18"/>
                </a:rPr>
                <a:t>felállítani</a:t>
              </a:r>
              <a:r>
                <a:rPr lang="en-US" dirty="0">
                  <a:solidFill>
                    <a:schemeClr val="bg1"/>
                  </a:solidFill>
                  <a:latin typeface="Tw Cen MT" pitchFamily="34" charset="-18"/>
                </a:rPr>
                <a:t>.</a:t>
              </a:r>
              <a:endParaRPr lang="en" dirty="0">
                <a:solidFill>
                  <a:schemeClr val="bg1"/>
                </a:solidFill>
                <a:latin typeface="Tw Cen MT" pitchFamily="34" charset="-18"/>
                <a:sym typeface="Varela Round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824" y="4515807"/>
            <a:ext cx="1584176" cy="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pizzaseo_office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539552" y="91556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Tw Cen MT" pitchFamily="34" charset="-18"/>
              </a:rPr>
              <a:t>MILYEN KULTÚRÁT SZERETNÉL?</a:t>
            </a:r>
            <a:endParaRPr lang="hu-HU" sz="4400" dirty="0">
              <a:solidFill>
                <a:schemeClr val="bg1"/>
              </a:solidFill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474</Words>
  <Application>Microsoft Macintosh PowerPoint</Application>
  <PresentationFormat>On-screen Show (16:9)</PresentationFormat>
  <Paragraphs>67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Puck template</vt:lpstr>
      <vt:lpstr>Happiness Journey   Pozitív Toborzás, kiválasztás</vt:lpstr>
      <vt:lpstr>PowerPoint Presentation</vt:lpstr>
      <vt:lpstr>PowerPoint Presentation</vt:lpstr>
      <vt:lpstr>PowerPoint Presentation</vt:lpstr>
      <vt:lpstr>PowerPoint Presentation</vt:lpstr>
      <vt:lpstr>Viselkedésminták</vt:lpstr>
      <vt:lpstr>Miről ismerjük fel a Pozitív Géniuszokat?</vt:lpstr>
      <vt:lpstr>TOBORZÁS, KIVÁLASZTÁS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felhasználó</dc:creator>
  <cp:lastModifiedBy>Beata Kisszolosi Szantho</cp:lastModifiedBy>
  <cp:revision>100</cp:revision>
  <dcterms:modified xsi:type="dcterms:W3CDTF">2017-03-22T03:02:16Z</dcterms:modified>
</cp:coreProperties>
</file>